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6" r:id="rId8"/>
    <p:sldId id="268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 Extra Bold" panose="020B0604020202020204" charset="0"/>
      <p:regular r:id="rId15"/>
    </p:embeddedFont>
    <p:embeddedFont>
      <p:font typeface="Poppins" panose="00000500000000000000" pitchFamily="2" charset="0"/>
      <p:regular r:id="rId16"/>
      <p:bold r:id="rId17"/>
      <p:italic r:id="rId18"/>
      <p:boldItalic r:id="rId19"/>
    </p:embeddedFont>
    <p:embeddedFont>
      <p:font typeface="Poppins Bold" panose="00000800000000000000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3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93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sv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6097502" y="6034280"/>
            <a:ext cx="14099416" cy="1409941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01830" y="1234671"/>
            <a:ext cx="16374670" cy="3199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732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</a:rPr>
              <a:t>PREDICTING CLIENT SUBSCRIPTION TO TERM DEPOSITS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981485" y="8389570"/>
            <a:ext cx="3735531" cy="373553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846823" y="5133893"/>
            <a:ext cx="8779632" cy="5035891"/>
            <a:chOff x="0" y="0"/>
            <a:chExt cx="7981950" cy="4578350"/>
          </a:xfrm>
        </p:grpSpPr>
        <p:sp>
          <p:nvSpPr>
            <p:cNvPr id="20" name="Freeform 20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3261" b="-3261"/>
              </a:stretch>
            </a:blipFill>
          </p:spPr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86BA28A-710F-4869-84D0-B5A680234EB4}"/>
              </a:ext>
            </a:extLst>
          </p:cNvPr>
          <p:cNvSpPr txBox="1"/>
          <p:nvPr/>
        </p:nvSpPr>
        <p:spPr>
          <a:xfrm>
            <a:off x="1529068" y="5893745"/>
            <a:ext cx="7139137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/>
              <a:t>BY: KEZIAH PRABA BONZO</a:t>
            </a:r>
          </a:p>
          <a:p>
            <a:pPr>
              <a:lnSpc>
                <a:spcPct val="150000"/>
              </a:lnSpc>
            </a:pPr>
            <a:r>
              <a:rPr lang="en-US" sz="2800" b="1" dirty="0"/>
              <a:t>TECHNICAL ASSESSMENT</a:t>
            </a:r>
            <a:endParaRPr lang="en-GH" sz="28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6992B43D-4884-489B-9D5C-9554C628812D}"/>
              </a:ext>
            </a:extLst>
          </p:cNvPr>
          <p:cNvSpPr/>
          <p:nvPr/>
        </p:nvSpPr>
        <p:spPr>
          <a:xfrm>
            <a:off x="11588737" y="322743"/>
            <a:ext cx="6367652" cy="9496854"/>
          </a:xfrm>
          <a:prstGeom prst="rect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GH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grpSp>
        <p:nvGrpSpPr>
          <p:cNvPr id="2" name="Group 2"/>
          <p:cNvGrpSpPr/>
          <p:nvPr/>
        </p:nvGrpSpPr>
        <p:grpSpPr>
          <a:xfrm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663160" y="1641132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Overview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954436" y="3397227"/>
            <a:ext cx="4481743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848603" y="4725708"/>
            <a:ext cx="6760245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 Preparation and Feature Eng.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37271" y="3370919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858880" y="5273478"/>
            <a:ext cx="685580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Machine Learning Approach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36832" y="4063165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858880" y="5898715"/>
            <a:ext cx="6749968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Final Model Performance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848603" y="6459234"/>
            <a:ext cx="6749968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Conclusion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848603" y="7149458"/>
            <a:ext cx="634037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Recommendation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608848" y="5988176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AD5CB1E-82DC-4043-8BD6-48CDFF8F364C}"/>
              </a:ext>
            </a:extLst>
          </p:cNvPr>
          <p:cNvSpPr txBox="1"/>
          <p:nvPr/>
        </p:nvSpPr>
        <p:spPr>
          <a:xfrm>
            <a:off x="2848603" y="4056741"/>
            <a:ext cx="6855801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50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Dataset Overview</a:t>
            </a:r>
          </a:p>
        </p:txBody>
      </p:sp>
      <p:sp>
        <p:nvSpPr>
          <p:cNvPr id="38" name="TextBox 23">
            <a:extLst>
              <a:ext uri="{FF2B5EF4-FFF2-40B4-BE49-F238E27FC236}">
                <a16:creationId xmlns:a16="http://schemas.microsoft.com/office/drawing/2014/main" id="{CE74DD64-697F-499D-A7AB-9451EC914DFA}"/>
              </a:ext>
            </a:extLst>
          </p:cNvPr>
          <p:cNvSpPr txBox="1"/>
          <p:nvPr/>
        </p:nvSpPr>
        <p:spPr>
          <a:xfrm>
            <a:off x="9636832" y="4833148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</a:p>
        </p:txBody>
      </p:sp>
      <p:sp>
        <p:nvSpPr>
          <p:cNvPr id="39" name="TextBox 26">
            <a:extLst>
              <a:ext uri="{FF2B5EF4-FFF2-40B4-BE49-F238E27FC236}">
                <a16:creationId xmlns:a16="http://schemas.microsoft.com/office/drawing/2014/main" id="{EA7D993A-EBAC-424B-B8F9-C528C43D103D}"/>
              </a:ext>
            </a:extLst>
          </p:cNvPr>
          <p:cNvSpPr txBox="1"/>
          <p:nvPr/>
        </p:nvSpPr>
        <p:spPr>
          <a:xfrm>
            <a:off x="9616398" y="5397840"/>
            <a:ext cx="660851" cy="518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</a:p>
        </p:txBody>
      </p:sp>
      <p:sp>
        <p:nvSpPr>
          <p:cNvPr id="44" name="Freeform 21">
            <a:extLst>
              <a:ext uri="{FF2B5EF4-FFF2-40B4-BE49-F238E27FC236}">
                <a16:creationId xmlns:a16="http://schemas.microsoft.com/office/drawing/2014/main" id="{0AA4D4B7-17D5-4B01-AAE5-6550A3A8AF6D}"/>
              </a:ext>
            </a:extLst>
          </p:cNvPr>
          <p:cNvSpPr/>
          <p:nvPr/>
        </p:nvSpPr>
        <p:spPr>
          <a:xfrm rot="5400000">
            <a:off x="2103099" y="5973940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5" name="Freeform 24">
            <a:extLst>
              <a:ext uri="{FF2B5EF4-FFF2-40B4-BE49-F238E27FC236}">
                <a16:creationId xmlns:a16="http://schemas.microsoft.com/office/drawing/2014/main" id="{9E6A060E-4574-44F2-B8AB-4BA935EC70F0}"/>
              </a:ext>
            </a:extLst>
          </p:cNvPr>
          <p:cNvSpPr/>
          <p:nvPr/>
        </p:nvSpPr>
        <p:spPr>
          <a:xfrm rot="5400000">
            <a:off x="2103099" y="6599447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6" name="Freeform 27">
            <a:extLst>
              <a:ext uri="{FF2B5EF4-FFF2-40B4-BE49-F238E27FC236}">
                <a16:creationId xmlns:a16="http://schemas.microsoft.com/office/drawing/2014/main" id="{0AC6CC72-A256-4840-8711-3D3908F3A8E4}"/>
              </a:ext>
            </a:extLst>
          </p:cNvPr>
          <p:cNvSpPr/>
          <p:nvPr/>
        </p:nvSpPr>
        <p:spPr>
          <a:xfrm rot="5400000">
            <a:off x="2103099" y="7224684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8" name="Freeform 9">
            <a:extLst>
              <a:ext uri="{FF2B5EF4-FFF2-40B4-BE49-F238E27FC236}">
                <a16:creationId xmlns:a16="http://schemas.microsoft.com/office/drawing/2014/main" id="{F333AFD0-C9AF-4108-A3CD-36F3F3533166}"/>
              </a:ext>
            </a:extLst>
          </p:cNvPr>
          <p:cNvSpPr/>
          <p:nvPr/>
        </p:nvSpPr>
        <p:spPr>
          <a:xfrm rot="5400000">
            <a:off x="2103099" y="3472182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9" name="Freeform 13">
            <a:extLst>
              <a:ext uri="{FF2B5EF4-FFF2-40B4-BE49-F238E27FC236}">
                <a16:creationId xmlns:a16="http://schemas.microsoft.com/office/drawing/2014/main" id="{8D8728D7-C0C0-45F5-BE72-1CB2A5E3B120}"/>
              </a:ext>
            </a:extLst>
          </p:cNvPr>
          <p:cNvSpPr/>
          <p:nvPr/>
        </p:nvSpPr>
        <p:spPr>
          <a:xfrm rot="5400000">
            <a:off x="2103099" y="4097689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0" name="Freeform 15">
            <a:extLst>
              <a:ext uri="{FF2B5EF4-FFF2-40B4-BE49-F238E27FC236}">
                <a16:creationId xmlns:a16="http://schemas.microsoft.com/office/drawing/2014/main" id="{849ACCD0-3A74-45BB-88A3-37055F1448E7}"/>
              </a:ext>
            </a:extLst>
          </p:cNvPr>
          <p:cNvSpPr/>
          <p:nvPr/>
        </p:nvSpPr>
        <p:spPr>
          <a:xfrm rot="5400000">
            <a:off x="2103099" y="4722926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1" name="Freeform 18">
            <a:extLst>
              <a:ext uri="{FF2B5EF4-FFF2-40B4-BE49-F238E27FC236}">
                <a16:creationId xmlns:a16="http://schemas.microsoft.com/office/drawing/2014/main" id="{401ECABA-390F-467B-A129-DDC530CA4059}"/>
              </a:ext>
            </a:extLst>
          </p:cNvPr>
          <p:cNvSpPr/>
          <p:nvPr/>
        </p:nvSpPr>
        <p:spPr>
          <a:xfrm rot="5400000">
            <a:off x="2103099" y="5348433"/>
            <a:ext cx="510937" cy="453341"/>
          </a:xfrm>
          <a:custGeom>
            <a:avLst/>
            <a:gdLst/>
            <a:ahLst/>
            <a:cxnLst/>
            <a:rect l="l" t="t" r="r" b="b"/>
            <a:pathLst>
              <a:path w="510937" h="453341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8" name="TextBox 32">
            <a:extLst>
              <a:ext uri="{FF2B5EF4-FFF2-40B4-BE49-F238E27FC236}">
                <a16:creationId xmlns:a16="http://schemas.microsoft.com/office/drawing/2014/main" id="{CE3642CE-422E-4BD4-B7B1-24C9D099FFAF}"/>
              </a:ext>
            </a:extLst>
          </p:cNvPr>
          <p:cNvSpPr txBox="1"/>
          <p:nvPr/>
        </p:nvSpPr>
        <p:spPr>
          <a:xfrm>
            <a:off x="9655294" y="7320138"/>
            <a:ext cx="66085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09</a:t>
            </a:r>
          </a:p>
        </p:txBody>
      </p:sp>
      <p:sp>
        <p:nvSpPr>
          <p:cNvPr id="34" name="TextBox 32">
            <a:extLst>
              <a:ext uri="{FF2B5EF4-FFF2-40B4-BE49-F238E27FC236}">
                <a16:creationId xmlns:a16="http://schemas.microsoft.com/office/drawing/2014/main" id="{DA2233F3-F7F0-41EA-8D71-F5785713BA2F}"/>
              </a:ext>
            </a:extLst>
          </p:cNvPr>
          <p:cNvSpPr txBox="1"/>
          <p:nvPr/>
        </p:nvSpPr>
        <p:spPr>
          <a:xfrm>
            <a:off x="9586368" y="6594401"/>
            <a:ext cx="660851" cy="4871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995"/>
              </a:lnSpc>
              <a:spcBef>
                <a:spcPct val="0"/>
              </a:spcBef>
            </a:pPr>
            <a:r>
              <a:rPr lang="en-US" sz="2853" spc="-57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08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86426E4-BA26-49FB-81AE-87086E619923}"/>
              </a:ext>
            </a:extLst>
          </p:cNvPr>
          <p:cNvSpPr/>
          <p:nvPr/>
        </p:nvSpPr>
        <p:spPr>
          <a:xfrm>
            <a:off x="0" y="0"/>
            <a:ext cx="18288000" cy="5124693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H"/>
          </a:p>
        </p:txBody>
      </p:sp>
      <p:grpSp>
        <p:nvGrpSpPr>
          <p:cNvPr id="3" name="Group 3"/>
          <p:cNvGrpSpPr/>
          <p:nvPr/>
        </p:nvGrpSpPr>
        <p:grpSpPr>
          <a:xfrm>
            <a:off x="-188217" y="9258300"/>
            <a:ext cx="18476217" cy="1028700"/>
            <a:chOff x="0" y="0"/>
            <a:chExt cx="4866164" cy="270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66164" cy="270933"/>
            </a:xfrm>
            <a:custGeom>
              <a:avLst/>
              <a:gdLst/>
              <a:ahLst/>
              <a:cxnLst/>
              <a:rect l="l" t="t" r="r" b="b"/>
              <a:pathLst>
                <a:path w="4866164" h="270933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66164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67558" y="2590556"/>
            <a:ext cx="11552885" cy="5105887"/>
            <a:chOff x="0" y="0"/>
            <a:chExt cx="3042735" cy="13447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42735" cy="1344760"/>
            </a:xfrm>
            <a:custGeom>
              <a:avLst/>
              <a:gdLst/>
              <a:ahLst/>
              <a:cxnLst/>
              <a:rect l="l" t="t" r="r" b="b"/>
              <a:pathLst>
                <a:path w="3042735" h="1344760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042735" cy="13828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055182" y="2883313"/>
            <a:ext cx="7989418" cy="9873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8195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FDFDFD"/>
                </a:solidFill>
                <a:ea typeface="Open Sans Extra Bold"/>
                <a:cs typeface="Open Sans Extra Bold"/>
                <a:sym typeface="Open Sans Extra Bold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28744" y="4007213"/>
            <a:ext cx="10494490" cy="252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objective of this project is to build a machine learning model to predict whether a client will subscribe to a term deposit by using client demographics and marketing campaign-related features.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204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224860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213997" y="7686324"/>
            <a:ext cx="5841799" cy="1153755"/>
          </a:xfrm>
          <a:custGeom>
            <a:avLst/>
            <a:gdLst/>
            <a:ahLst/>
            <a:cxnLst/>
            <a:rect l="l" t="t" r="r" b="b"/>
            <a:pathLst>
              <a:path w="5841799" h="1153755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22636" y="6076154"/>
            <a:ext cx="17555784" cy="3334545"/>
            <a:chOff x="0" y="0"/>
            <a:chExt cx="1554321" cy="13693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32204" y="3548649"/>
            <a:ext cx="17555783" cy="2244724"/>
            <a:chOff x="0" y="0"/>
            <a:chExt cx="1554321" cy="136936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33111" y="1826866"/>
            <a:ext cx="17555785" cy="1321719"/>
            <a:chOff x="0" y="0"/>
            <a:chExt cx="1554321" cy="136936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54321" cy="1369365"/>
            </a:xfrm>
            <a:custGeom>
              <a:avLst/>
              <a:gdLst/>
              <a:ahLst/>
              <a:cxnLst/>
              <a:rect l="l" t="t" r="r" b="b"/>
              <a:pathLst>
                <a:path w="1554321" h="1369365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2569159" y="615086"/>
            <a:ext cx="13444532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151"/>
              </a:lnSpc>
              <a:spcBef>
                <a:spcPct val="0"/>
              </a:spcBef>
            </a:pPr>
            <a:r>
              <a:rPr lang="en-US" sz="6000" b="1" dirty="0">
                <a:solidFill>
                  <a:schemeClr val="bg1"/>
                </a:solidFill>
              </a:rPr>
              <a:t>DATASET OVERVIEW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79B6D2F-227B-4A6A-B802-A7A97B6DE290}"/>
              </a:ext>
            </a:extLst>
          </p:cNvPr>
          <p:cNvSpPr txBox="1"/>
          <p:nvPr/>
        </p:nvSpPr>
        <p:spPr>
          <a:xfrm>
            <a:off x="589994" y="2322178"/>
            <a:ext cx="16840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Total Observations: </a:t>
            </a: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45,211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endParaRPr lang="en-GH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D0D72C-236B-46BF-9B1A-4D36294A931E}"/>
              </a:ext>
            </a:extLst>
          </p:cNvPr>
          <p:cNvSpPr txBox="1"/>
          <p:nvPr/>
        </p:nvSpPr>
        <p:spPr>
          <a:xfrm>
            <a:off x="580428" y="6670440"/>
            <a:ext cx="16840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Class Imbalance Identified:</a:t>
            </a:r>
          </a:p>
          <a:p>
            <a:endParaRPr lang="en-US" sz="28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Yes (Subscribed): 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5,289 (~12%)</a:t>
            </a:r>
          </a:p>
          <a:p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No (Not Subscribed): 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39,922 (~88%)</a:t>
            </a:r>
            <a:endParaRPr lang="en-GH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23224A-9082-4D2F-9A53-DA78FAAEF667}"/>
              </a:ext>
            </a:extLst>
          </p:cNvPr>
          <p:cNvSpPr txBox="1"/>
          <p:nvPr/>
        </p:nvSpPr>
        <p:spPr>
          <a:xfrm>
            <a:off x="619302" y="4028569"/>
            <a:ext cx="16840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Variables: </a:t>
            </a: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17 (7 numerical, 10 categorical</a:t>
            </a:r>
            <a:r>
              <a:rPr lang="en-US" sz="2800" b="1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800" dirty="0">
                <a:latin typeface="Poppins" panose="00000500000000000000" pitchFamily="2" charset="0"/>
                <a:cs typeface="Poppins" panose="00000500000000000000" pitchFamily="2" charset="0"/>
              </a:rPr>
              <a:t>Target Variable: </a:t>
            </a:r>
            <a:r>
              <a:rPr lang="es-ES" sz="2800" b="1" dirty="0">
                <a:latin typeface="Poppins" panose="00000500000000000000" pitchFamily="2" charset="0"/>
                <a:cs typeface="Poppins" panose="00000500000000000000" pitchFamily="2" charset="0"/>
              </a:rPr>
              <a:t>y (yes/no)</a:t>
            </a:r>
            <a:endParaRPr lang="en-US" sz="28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GH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01400" y="1409700"/>
            <a:ext cx="6057900" cy="10269388"/>
            <a:chOff x="0" y="0"/>
            <a:chExt cx="660400" cy="9931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0400" cy="993118"/>
            </a:xfrm>
            <a:custGeom>
              <a:avLst/>
              <a:gdLst/>
              <a:ahLst/>
              <a:cxnLst/>
              <a:rect l="l" t="t" r="r" b="b"/>
              <a:pathLst>
                <a:path w="660400" h="993118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57200" y="4434467"/>
            <a:ext cx="10744200" cy="6402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Conducted Exploratory Data Analysis (EDA) to identify patterns, correlations, and any necessary data preprocessing steps.</a:t>
            </a:r>
          </a:p>
          <a:p>
            <a:pPr>
              <a:lnSpc>
                <a:spcPct val="150000"/>
              </a:lnSpc>
            </a:pP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Removed or imputed 'unknown' values in categorical fields.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Outliers in numerical features treated using mean imputation.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Encoded categorical variables using One-Hot Encoding.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18344" y="2273750"/>
            <a:ext cx="8414773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b="1" dirty="0"/>
              <a:t>DATA PREPARATION &amp; FEATURE ENGINEERING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FECBC85-AE44-4935-88AD-B4FB1A06AB5F}"/>
              </a:ext>
            </a:extLst>
          </p:cNvPr>
          <p:cNvSpPr/>
          <p:nvPr/>
        </p:nvSpPr>
        <p:spPr>
          <a:xfrm>
            <a:off x="11734661" y="2537112"/>
            <a:ext cx="5034995" cy="50447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H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553868" y="0"/>
            <a:ext cx="4734132" cy="10287000"/>
            <a:chOff x="0" y="0"/>
            <a:chExt cx="1322448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2448" cy="2709333"/>
            </a:xfrm>
            <a:custGeom>
              <a:avLst/>
              <a:gdLst/>
              <a:ahLst/>
              <a:cxnLst/>
              <a:rect l="l" t="t" r="r" b="b"/>
              <a:pathLst>
                <a:path w="1322448" h="2709333">
                  <a:moveTo>
                    <a:pt x="0" y="0"/>
                  </a:moveTo>
                  <a:lnTo>
                    <a:pt x="1322448" y="0"/>
                  </a:lnTo>
                  <a:lnTo>
                    <a:pt x="132244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51D4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22448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09131" y="1222804"/>
            <a:ext cx="10998561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dirty="0"/>
              <a:t>MACHINE LEARNING APPROACH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1595820" y="-1782102"/>
            <a:ext cx="3564204" cy="356420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51D4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700679" y="7074186"/>
            <a:ext cx="5946973" cy="594697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94175" y="8410948"/>
            <a:ext cx="11402164" cy="711357"/>
          </a:xfrm>
          <a:custGeom>
            <a:avLst/>
            <a:gdLst/>
            <a:ahLst/>
            <a:cxnLst/>
            <a:rect l="l" t="t" r="r" b="b"/>
            <a:pathLst>
              <a:path w="11402164" h="711357">
                <a:moveTo>
                  <a:pt x="0" y="0"/>
                </a:moveTo>
                <a:lnTo>
                  <a:pt x="11402164" y="0"/>
                </a:lnTo>
                <a:lnTo>
                  <a:pt x="11402164" y="711358"/>
                </a:lnTo>
                <a:lnTo>
                  <a:pt x="0" y="7113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6567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533400" y="2918451"/>
            <a:ext cx="12801600" cy="6443277"/>
            <a:chOff x="0" y="0"/>
            <a:chExt cx="2999100" cy="868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999100" cy="868800"/>
            </a:xfrm>
            <a:custGeom>
              <a:avLst/>
              <a:gdLst/>
              <a:ahLst/>
              <a:cxnLst/>
              <a:rect l="l" t="t" r="r" b="b"/>
              <a:pathLst>
                <a:path w="2999100" h="868800">
                  <a:moveTo>
                    <a:pt x="9518" y="0"/>
                  </a:moveTo>
                  <a:lnTo>
                    <a:pt x="2989581" y="0"/>
                  </a:lnTo>
                  <a:cubicBezTo>
                    <a:pt x="2992106" y="0"/>
                    <a:pt x="2994527" y="1003"/>
                    <a:pt x="2996312" y="2788"/>
                  </a:cubicBezTo>
                  <a:cubicBezTo>
                    <a:pt x="2998097" y="4573"/>
                    <a:pt x="2999100" y="6994"/>
                    <a:pt x="2999100" y="9518"/>
                  </a:cubicBezTo>
                  <a:lnTo>
                    <a:pt x="2999100" y="859282"/>
                  </a:lnTo>
                  <a:cubicBezTo>
                    <a:pt x="2999100" y="861806"/>
                    <a:pt x="2998097" y="864227"/>
                    <a:pt x="2996312" y="866012"/>
                  </a:cubicBezTo>
                  <a:cubicBezTo>
                    <a:pt x="2994527" y="867797"/>
                    <a:pt x="2992106" y="868800"/>
                    <a:pt x="2989581" y="868800"/>
                  </a:cubicBezTo>
                  <a:lnTo>
                    <a:pt x="9518" y="868800"/>
                  </a:lnTo>
                  <a:cubicBezTo>
                    <a:pt x="4261" y="868800"/>
                    <a:pt x="0" y="864538"/>
                    <a:pt x="0" y="859282"/>
                  </a:cubicBezTo>
                  <a:lnTo>
                    <a:pt x="0" y="9518"/>
                  </a:lnTo>
                  <a:cubicBezTo>
                    <a:pt x="0" y="6994"/>
                    <a:pt x="1003" y="4573"/>
                    <a:pt x="2788" y="2788"/>
                  </a:cubicBezTo>
                  <a:cubicBezTo>
                    <a:pt x="4573" y="1003"/>
                    <a:pt x="6994" y="0"/>
                    <a:pt x="9518" y="0"/>
                  </a:cubicBezTo>
                  <a:close/>
                </a:path>
              </a:pathLst>
            </a:custGeom>
            <a:solidFill>
              <a:srgbClr val="00569E"/>
            </a:solidFill>
            <a:ln>
              <a:gradFill>
                <a:gsLst>
                  <a:gs pos="5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  <a:effectLst>
              <a:softEdge rad="0"/>
            </a:effectLst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999100" cy="906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984307" y="2711190"/>
            <a:ext cx="4514780" cy="1666502"/>
            <a:chOff x="-84012" y="-66675"/>
            <a:chExt cx="1183869" cy="36205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13291" cy="250585"/>
            </a:xfrm>
            <a:custGeom>
              <a:avLst/>
              <a:gdLst/>
              <a:ahLst/>
              <a:cxnLst/>
              <a:rect l="l" t="t" r="r" b="b"/>
              <a:pathLst>
                <a:path w="1013291" h="250585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-84012" y="-66675"/>
              <a:ext cx="1183869" cy="3620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2800" b="1" dirty="0">
                  <a:latin typeface="Poppins" panose="00000500000000000000" pitchFamily="2" charset="0"/>
                  <a:cs typeface="Poppins" panose="00000500000000000000" pitchFamily="2" charset="0"/>
                </a:rPr>
                <a:t>Techniques Used</a:t>
              </a:r>
              <a:endParaRPr lang="en-US" sz="2800" dirty="0"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204362" y="2748596"/>
            <a:ext cx="4416822" cy="1538008"/>
            <a:chOff x="-77617" y="-43426"/>
            <a:chExt cx="1222294" cy="317260"/>
          </a:xfrm>
        </p:grpSpPr>
        <p:sp>
          <p:nvSpPr>
            <p:cNvPr id="23" name="Freeform 23"/>
            <p:cNvSpPr/>
            <p:nvPr/>
          </p:nvSpPr>
          <p:spPr>
            <a:xfrm>
              <a:off x="-77617" y="-715"/>
              <a:ext cx="1013291" cy="250585"/>
            </a:xfrm>
            <a:custGeom>
              <a:avLst/>
              <a:gdLst/>
              <a:ahLst/>
              <a:cxnLst/>
              <a:rect l="l" t="t" r="r" b="b"/>
              <a:pathLst>
                <a:path w="1013291" h="250585">
                  <a:moveTo>
                    <a:pt x="125293" y="0"/>
                  </a:moveTo>
                  <a:lnTo>
                    <a:pt x="887999" y="0"/>
                  </a:lnTo>
                  <a:cubicBezTo>
                    <a:pt x="921228" y="0"/>
                    <a:pt x="953097" y="13200"/>
                    <a:pt x="976594" y="36697"/>
                  </a:cubicBezTo>
                  <a:cubicBezTo>
                    <a:pt x="1000091" y="60194"/>
                    <a:pt x="1013291" y="92063"/>
                    <a:pt x="1013291" y="125293"/>
                  </a:cubicBezTo>
                  <a:lnTo>
                    <a:pt x="1013291" y="125293"/>
                  </a:lnTo>
                  <a:cubicBezTo>
                    <a:pt x="1013291" y="158522"/>
                    <a:pt x="1000091" y="190391"/>
                    <a:pt x="976594" y="213888"/>
                  </a:cubicBezTo>
                  <a:cubicBezTo>
                    <a:pt x="953097" y="237385"/>
                    <a:pt x="921228" y="250585"/>
                    <a:pt x="887999" y="250585"/>
                  </a:cubicBezTo>
                  <a:lnTo>
                    <a:pt x="125293" y="250585"/>
                  </a:lnTo>
                  <a:cubicBezTo>
                    <a:pt x="92063" y="250585"/>
                    <a:pt x="60194" y="237385"/>
                    <a:pt x="36697" y="213888"/>
                  </a:cubicBezTo>
                  <a:cubicBezTo>
                    <a:pt x="13200" y="190391"/>
                    <a:pt x="0" y="158522"/>
                    <a:pt x="0" y="125293"/>
                  </a:cubicBezTo>
                  <a:lnTo>
                    <a:pt x="0" y="125293"/>
                  </a:lnTo>
                  <a:cubicBezTo>
                    <a:pt x="0" y="92063"/>
                    <a:pt x="13200" y="60194"/>
                    <a:pt x="36697" y="36697"/>
                  </a:cubicBezTo>
                  <a:cubicBezTo>
                    <a:pt x="60194" y="13200"/>
                    <a:pt x="92063" y="0"/>
                    <a:pt x="12529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569E">
                    <a:alpha val="100000"/>
                  </a:srgbClr>
                </a:gs>
                <a:gs pos="100000">
                  <a:srgbClr val="01407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131386" y="-43426"/>
              <a:ext cx="1013291" cy="3172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2800" b="1" dirty="0">
                  <a:latin typeface="Poppins" panose="00000500000000000000" pitchFamily="2" charset="0"/>
                  <a:cs typeface="Poppins" panose="00000500000000000000" pitchFamily="2" charset="0"/>
                </a:rPr>
                <a:t>Challenge:</a:t>
              </a:r>
              <a:endParaRPr lang="en-US" sz="2800" dirty="0"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2408396-4D36-4AD6-A823-8E3750D71370}"/>
              </a:ext>
            </a:extLst>
          </p:cNvPr>
          <p:cNvSpPr/>
          <p:nvPr/>
        </p:nvSpPr>
        <p:spPr>
          <a:xfrm>
            <a:off x="1255514" y="4170430"/>
            <a:ext cx="5494494" cy="484660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H"/>
          </a:p>
        </p:txBody>
      </p:sp>
      <p:sp>
        <p:nvSpPr>
          <p:cNvPr id="28" name="TextBox 28"/>
          <p:cNvSpPr txBox="1"/>
          <p:nvPr/>
        </p:nvSpPr>
        <p:spPr>
          <a:xfrm>
            <a:off x="1742623" y="4012701"/>
            <a:ext cx="5039783" cy="5109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Random Forest Classifier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XGB Classifier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Voting Classifier (Ensemble)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Hyperparameter Tuning (GridSearchCV)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Final Model: Tuned Random Forest Classifier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39E932C-53C4-4123-A98B-CA1FB68E7BDB}"/>
              </a:ext>
            </a:extLst>
          </p:cNvPr>
          <p:cNvSpPr/>
          <p:nvPr/>
        </p:nvSpPr>
        <p:spPr>
          <a:xfrm>
            <a:off x="7191487" y="4130841"/>
            <a:ext cx="5494494" cy="482772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H"/>
          </a:p>
        </p:txBody>
      </p:sp>
      <p:sp>
        <p:nvSpPr>
          <p:cNvPr id="29" name="TextBox 29"/>
          <p:cNvSpPr txBox="1"/>
          <p:nvPr/>
        </p:nvSpPr>
        <p:spPr>
          <a:xfrm>
            <a:off x="7614781" y="3989579"/>
            <a:ext cx="5267757" cy="5109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F1-score for 'yes' class remained consistently low despite trying different models and techniques.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SMOTE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 was applied to balance the dataset and improve sensitivity to the minority class.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59CBBC-38DE-476A-87B4-85FA4024B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17" y="804775"/>
            <a:ext cx="18721975" cy="8253588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028700" y="861382"/>
            <a:ext cx="7523780" cy="8660280"/>
            <a:chOff x="0" y="0"/>
            <a:chExt cx="2106826" cy="21130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06826" cy="2113092"/>
            </a:xfrm>
            <a:custGeom>
              <a:avLst/>
              <a:gdLst/>
              <a:ahLst/>
              <a:cxnLst/>
              <a:rect l="l" t="t" r="r" b="b"/>
              <a:pathLst>
                <a:path w="2106826" h="2113092">
                  <a:moveTo>
                    <a:pt x="0" y="0"/>
                  </a:moveTo>
                  <a:lnTo>
                    <a:pt x="2106826" y="0"/>
                  </a:lnTo>
                  <a:lnTo>
                    <a:pt x="2106826" y="2113092"/>
                  </a:lnTo>
                  <a:lnTo>
                    <a:pt x="0" y="2113092"/>
                  </a:ln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106826" cy="21511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44846" y="838338"/>
            <a:ext cx="6584771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FINAL MODEL PERFORMANCE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95400" y="2934166"/>
            <a:ext cx="6934217" cy="5755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Accuracy:</a:t>
            </a: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90%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F1-Score (yes):</a:t>
            </a: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0.57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Confusion Matrix:</a:t>
            </a:r>
            <a:endParaRPr lang="en-US" sz="28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TP: 602, TN: 7520, FP: 465, FN: 456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Despite model changes and resampling, identifying subscribers remained challenging due to overlapping patterns and limited signal strength in features.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93531" y="9657723"/>
            <a:ext cx="7523780" cy="428991"/>
            <a:chOff x="0" y="0"/>
            <a:chExt cx="2106826" cy="12012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106826" cy="120127"/>
            </a:xfrm>
            <a:custGeom>
              <a:avLst/>
              <a:gdLst/>
              <a:ahLst/>
              <a:cxnLst/>
              <a:rect l="l" t="t" r="r" b="b"/>
              <a:pathLst>
                <a:path w="2106826" h="120127">
                  <a:moveTo>
                    <a:pt x="0" y="0"/>
                  </a:moveTo>
                  <a:lnTo>
                    <a:pt x="2106826" y="0"/>
                  </a:lnTo>
                  <a:lnTo>
                    <a:pt x="2106826" y="120127"/>
                  </a:lnTo>
                  <a:lnTo>
                    <a:pt x="0" y="120127"/>
                  </a:lnTo>
                  <a:close/>
                </a:path>
              </a:pathLst>
            </a:custGeom>
            <a:solidFill>
              <a:srgbClr val="145DA0">
                <a:alpha val="4862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2106826" cy="1582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238003" y="8290589"/>
            <a:ext cx="7523780" cy="752378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-3724222" y="-4507687"/>
            <a:ext cx="5924489" cy="5924489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0883" y="1581925"/>
            <a:ext cx="11126234" cy="1597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451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051D40"/>
                </a:solidFill>
                <a:ea typeface="Open Sans Extra Bold"/>
                <a:cs typeface="Open Sans Extra Bold"/>
                <a:sym typeface="Open Sans Extra Bold"/>
              </a:rPr>
              <a:t>CONCLUSION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A0CF31-E74E-4AD9-AF49-26195C3138DC}"/>
              </a:ext>
            </a:extLst>
          </p:cNvPr>
          <p:cNvSpPr txBox="1"/>
          <p:nvPr/>
        </p:nvSpPr>
        <p:spPr>
          <a:xfrm>
            <a:off x="2400300" y="3512027"/>
            <a:ext cx="13487400" cy="326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The model achieved </a:t>
            </a: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high overall accuracy (90%)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, it still </a:t>
            </a: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struggled to improve F1 performance for the 'yes' class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 beyond a certain point.</a:t>
            </a:r>
          </a:p>
          <a:p>
            <a:pPr>
              <a:lnSpc>
                <a:spcPct val="150000"/>
              </a:lnSpc>
            </a:pPr>
            <a:endParaRPr lang="en-US" sz="28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This underscores a critical insight: </a:t>
            </a:r>
            <a:r>
              <a:rPr lang="en-US" sz="2800" b="1" dirty="0">
                <a:latin typeface="Poppins" panose="00000500000000000000" pitchFamily="2" charset="0"/>
                <a:cs typeface="Poppins" panose="00000500000000000000" pitchFamily="2" charset="0"/>
              </a:rPr>
              <a:t>data quality, feature richness, and business context are just as important as modeling technique</a:t>
            </a: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grpSp>
        <p:nvGrpSpPr>
          <p:cNvPr id="14" name="Group 15">
            <a:extLst>
              <a:ext uri="{FF2B5EF4-FFF2-40B4-BE49-F238E27FC236}">
                <a16:creationId xmlns:a16="http://schemas.microsoft.com/office/drawing/2014/main" id="{EECAAAFB-4B96-4187-A407-510471BFD962}"/>
              </a:ext>
            </a:extLst>
          </p:cNvPr>
          <p:cNvGrpSpPr/>
          <p:nvPr/>
        </p:nvGrpSpPr>
        <p:grpSpPr>
          <a:xfrm>
            <a:off x="0" y="-31039"/>
            <a:ext cx="18288000" cy="1193467"/>
            <a:chOff x="0" y="0"/>
            <a:chExt cx="1551036" cy="199364"/>
          </a:xfrm>
        </p:grpSpPr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3D0802D-F5B1-4F9E-8143-BB742D685608}"/>
                </a:ext>
              </a:extLst>
            </p:cNvPr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17">
              <a:extLst>
                <a:ext uri="{FF2B5EF4-FFF2-40B4-BE49-F238E27FC236}">
                  <a16:creationId xmlns:a16="http://schemas.microsoft.com/office/drawing/2014/main" id="{38EE43F9-ECE5-4A55-94C9-9A302A6ACE69}"/>
                </a:ext>
              </a:extLst>
            </p:cNvPr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17">
            <a:extLst>
              <a:ext uri="{FF2B5EF4-FFF2-40B4-BE49-F238E27FC236}">
                <a16:creationId xmlns:a16="http://schemas.microsoft.com/office/drawing/2014/main" id="{054D648F-8CC0-4BFF-8BB3-4C674DB3D463}"/>
              </a:ext>
            </a:extLst>
          </p:cNvPr>
          <p:cNvSpPr txBox="1"/>
          <p:nvPr/>
        </p:nvSpPr>
        <p:spPr>
          <a:xfrm>
            <a:off x="12703712" y="160139"/>
            <a:ext cx="5889088" cy="901620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grpSp>
        <p:nvGrpSpPr>
          <p:cNvPr id="31" name="Group 15">
            <a:extLst>
              <a:ext uri="{FF2B5EF4-FFF2-40B4-BE49-F238E27FC236}">
                <a16:creationId xmlns:a16="http://schemas.microsoft.com/office/drawing/2014/main" id="{2212AC47-441E-4338-8F84-1571C2029605}"/>
              </a:ext>
            </a:extLst>
          </p:cNvPr>
          <p:cNvGrpSpPr/>
          <p:nvPr/>
        </p:nvGrpSpPr>
        <p:grpSpPr>
          <a:xfrm>
            <a:off x="0" y="9144585"/>
            <a:ext cx="18288000" cy="1193467"/>
            <a:chOff x="0" y="0"/>
            <a:chExt cx="1551036" cy="199364"/>
          </a:xfrm>
        </p:grpSpPr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6510B129-B1E6-44CD-9094-2DF05022C2EB}"/>
                </a:ext>
              </a:extLst>
            </p:cNvPr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33" name="TextBox 17">
              <a:extLst>
                <a:ext uri="{FF2B5EF4-FFF2-40B4-BE49-F238E27FC236}">
                  <a16:creationId xmlns:a16="http://schemas.microsoft.com/office/drawing/2014/main" id="{009E15B6-FBD6-4591-9379-FCC6F9C21C31}"/>
                </a:ext>
              </a:extLst>
            </p:cNvPr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7242" y="242294"/>
            <a:ext cx="17793515" cy="9802411"/>
            <a:chOff x="0" y="0"/>
            <a:chExt cx="4982580" cy="2744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82580" cy="2744893"/>
            </a:xfrm>
            <a:custGeom>
              <a:avLst/>
              <a:gdLst/>
              <a:ahLst/>
              <a:cxnLst/>
              <a:rect l="l" t="t" r="r" b="b"/>
              <a:pathLst>
                <a:path w="4982580" h="2744893">
                  <a:moveTo>
                    <a:pt x="0" y="0"/>
                  </a:moveTo>
                  <a:lnTo>
                    <a:pt x="4982580" y="0"/>
                  </a:lnTo>
                  <a:lnTo>
                    <a:pt x="4982580" y="2744893"/>
                  </a:lnTo>
                  <a:lnTo>
                    <a:pt x="0" y="27448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286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82580" cy="27829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297323" y="8211194"/>
            <a:ext cx="4154377" cy="582587"/>
          </a:xfrm>
          <a:custGeom>
            <a:avLst/>
            <a:gdLst/>
            <a:ahLst/>
            <a:cxnLst/>
            <a:rect l="l" t="t" r="r" b="b"/>
            <a:pathLst>
              <a:path w="4154377" h="58258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835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2272543" y="2415375"/>
            <a:ext cx="4203375" cy="6842922"/>
            <a:chOff x="0" y="0"/>
            <a:chExt cx="1416547" cy="201320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16547" cy="2013207"/>
            </a:xfrm>
            <a:custGeom>
              <a:avLst/>
              <a:gdLst/>
              <a:ahLst/>
              <a:cxnLst/>
              <a:rect l="l" t="t" r="r" b="b"/>
              <a:pathLst>
                <a:path w="1416547" h="201320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325681" y="4000500"/>
            <a:ext cx="4154377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7066494" y="8211194"/>
            <a:ext cx="4154377" cy="582587"/>
          </a:xfrm>
          <a:custGeom>
            <a:avLst/>
            <a:gdLst/>
            <a:ahLst/>
            <a:cxnLst/>
            <a:rect l="l" t="t" r="r" b="b"/>
            <a:pathLst>
              <a:path w="4154377" h="58258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835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7041715" y="2466355"/>
            <a:ext cx="4203375" cy="6791942"/>
            <a:chOff x="0" y="0"/>
            <a:chExt cx="1416547" cy="201320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16547" cy="2013207"/>
            </a:xfrm>
            <a:custGeom>
              <a:avLst/>
              <a:gdLst/>
              <a:ahLst/>
              <a:cxnLst/>
              <a:rect l="l" t="t" r="r" b="b"/>
              <a:pathLst>
                <a:path w="1416547" h="201320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>
            <a:off x="7066494" y="3983109"/>
            <a:ext cx="4154377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Freeform 18"/>
          <p:cNvSpPr/>
          <p:nvPr/>
        </p:nvSpPr>
        <p:spPr>
          <a:xfrm>
            <a:off x="11836861" y="8211194"/>
            <a:ext cx="4154377" cy="582587"/>
          </a:xfrm>
          <a:custGeom>
            <a:avLst/>
            <a:gdLst/>
            <a:ahLst/>
            <a:cxnLst/>
            <a:rect l="l" t="t" r="r" b="b"/>
            <a:pathLst>
              <a:path w="4154377" h="582587">
                <a:moveTo>
                  <a:pt x="0" y="0"/>
                </a:moveTo>
                <a:lnTo>
                  <a:pt x="4154377" y="0"/>
                </a:lnTo>
                <a:lnTo>
                  <a:pt x="4154377" y="582587"/>
                </a:lnTo>
                <a:lnTo>
                  <a:pt x="0" y="5825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835"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1812082" y="2426475"/>
            <a:ext cx="4203375" cy="6831824"/>
            <a:chOff x="0" y="0"/>
            <a:chExt cx="1416547" cy="201320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16547" cy="2013207"/>
            </a:xfrm>
            <a:custGeom>
              <a:avLst/>
              <a:gdLst/>
              <a:ahLst/>
              <a:cxnLst/>
              <a:rect l="l" t="t" r="r" b="b"/>
              <a:pathLst>
                <a:path w="1416547" h="2013207">
                  <a:moveTo>
                    <a:pt x="46046" y="0"/>
                  </a:moveTo>
                  <a:lnTo>
                    <a:pt x="1370502" y="0"/>
                  </a:lnTo>
                  <a:cubicBezTo>
                    <a:pt x="1382714" y="0"/>
                    <a:pt x="1394426" y="4851"/>
                    <a:pt x="1403061" y="13487"/>
                  </a:cubicBezTo>
                  <a:cubicBezTo>
                    <a:pt x="1411696" y="22122"/>
                    <a:pt x="1416547" y="33834"/>
                    <a:pt x="1416547" y="46046"/>
                  </a:cubicBezTo>
                  <a:lnTo>
                    <a:pt x="1416547" y="1967161"/>
                  </a:lnTo>
                  <a:cubicBezTo>
                    <a:pt x="1416547" y="1979373"/>
                    <a:pt x="1411696" y="1991085"/>
                    <a:pt x="1403061" y="1999720"/>
                  </a:cubicBezTo>
                  <a:cubicBezTo>
                    <a:pt x="1394426" y="2008356"/>
                    <a:pt x="1382714" y="2013207"/>
                    <a:pt x="1370502" y="2013207"/>
                  </a:cubicBezTo>
                  <a:lnTo>
                    <a:pt x="46046" y="2013207"/>
                  </a:lnTo>
                  <a:cubicBezTo>
                    <a:pt x="33834" y="2013207"/>
                    <a:pt x="22122" y="2008356"/>
                    <a:pt x="13487" y="1999720"/>
                  </a:cubicBezTo>
                  <a:cubicBezTo>
                    <a:pt x="4851" y="1991085"/>
                    <a:pt x="0" y="1979373"/>
                    <a:pt x="0" y="1967161"/>
                  </a:cubicBezTo>
                  <a:lnTo>
                    <a:pt x="0" y="46046"/>
                  </a:lnTo>
                  <a:cubicBezTo>
                    <a:pt x="0" y="33834"/>
                    <a:pt x="4851" y="22122"/>
                    <a:pt x="13487" y="13487"/>
                  </a:cubicBezTo>
                  <a:cubicBezTo>
                    <a:pt x="22122" y="4851"/>
                    <a:pt x="33834" y="0"/>
                    <a:pt x="46046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  <p:txBody>
            <a:bodyPr/>
            <a:lstStyle/>
            <a:p>
              <a:endParaRPr lang="en-GH" b="1" dirty="0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416547" cy="2051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b="1"/>
            </a:p>
          </p:txBody>
        </p:sp>
      </p:grpSp>
      <p:sp>
        <p:nvSpPr>
          <p:cNvPr id="23" name="AutoShape 23"/>
          <p:cNvSpPr/>
          <p:nvPr/>
        </p:nvSpPr>
        <p:spPr>
          <a:xfrm>
            <a:off x="11881354" y="3983109"/>
            <a:ext cx="4154377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5201579" y="1304307"/>
            <a:ext cx="7884841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6000" b="1" dirty="0"/>
              <a:t>RECOMMENDATIONS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613268" y="4520541"/>
            <a:ext cx="3579202" cy="31706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Record reasons for non-subscription, if possible, to enrich feature sets for future campaigns.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83961" y="2876949"/>
            <a:ext cx="3490991" cy="41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433" b="1" dirty="0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Business: 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354399" y="4362156"/>
            <a:ext cx="3579202" cy="3170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Monitor target distribution during data collection to detect and flag imbalance early.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7310672" y="2800424"/>
            <a:ext cx="3490991" cy="414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433" b="1" dirty="0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Model: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148667" y="4362156"/>
            <a:ext cx="3579202" cy="3170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Poppins" panose="00000500000000000000" pitchFamily="2" charset="0"/>
                <a:cs typeface="Poppins" panose="00000500000000000000" pitchFamily="2" charset="0"/>
              </a:rPr>
              <a:t>Further explore feature collection (e.g. Income, channels) to boost performance.</a:t>
            </a:r>
          </a:p>
        </p:txBody>
      </p:sp>
      <p:sp>
        <p:nvSpPr>
          <p:cNvPr id="41" name="TextBox 30">
            <a:extLst>
              <a:ext uri="{FF2B5EF4-FFF2-40B4-BE49-F238E27FC236}">
                <a16:creationId xmlns:a16="http://schemas.microsoft.com/office/drawing/2014/main" id="{B1E8EDB1-2413-4EA3-A2B8-30DC2C6D92DE}"/>
              </a:ext>
            </a:extLst>
          </p:cNvPr>
          <p:cNvSpPr txBox="1"/>
          <p:nvPr/>
        </p:nvSpPr>
        <p:spPr>
          <a:xfrm>
            <a:off x="12213048" y="2800424"/>
            <a:ext cx="3490991" cy="414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433" b="1" dirty="0">
                <a:solidFill>
                  <a:srgbClr val="145DA0"/>
                </a:solidFill>
                <a:latin typeface="Poppins Bold"/>
                <a:ea typeface="Poppins Bold"/>
                <a:cs typeface="Poppins Bold"/>
                <a:sym typeface="Poppins Bold"/>
              </a:rPr>
              <a:t>Data: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383</Words>
  <Application>Microsoft Office PowerPoint</Application>
  <PresentationFormat>Custom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Poppins Bold</vt:lpstr>
      <vt:lpstr>Calibri</vt:lpstr>
      <vt:lpstr>Open Sans Extra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WAY ANOVA</dc:title>
  <dc:creator>keziah bonzo</dc:creator>
  <cp:lastModifiedBy>keziah</cp:lastModifiedBy>
  <cp:revision>34</cp:revision>
  <dcterms:created xsi:type="dcterms:W3CDTF">2006-08-16T00:00:00Z</dcterms:created>
  <dcterms:modified xsi:type="dcterms:W3CDTF">2025-06-20T10:50:26Z</dcterms:modified>
  <dc:identifier>DAGUdHwU-VI</dc:identifier>
</cp:coreProperties>
</file>

<file path=docProps/thumbnail.jpeg>
</file>